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7" r:id="rId2"/>
    <p:sldId id="258" r:id="rId3"/>
    <p:sldId id="259" r:id="rId4"/>
    <p:sldId id="300" r:id="rId5"/>
    <p:sldId id="301" r:id="rId6"/>
    <p:sldId id="30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56" autoAdjust="0"/>
  </p:normalViewPr>
  <p:slideViewPr>
    <p:cSldViewPr>
      <p:cViewPr varScale="1">
        <p:scale>
          <a:sx n="42" d="100"/>
          <a:sy n="42" d="100"/>
        </p:scale>
        <p:origin x="-63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4260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686381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9670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56703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0628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02262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D736BA2-A1C5-4E52-A4D5-36FF04CF668A}" type="datetimeFigureOut">
              <a:rPr lang="ar-IQ" smtClean="0"/>
              <a:t>27/04/1440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383758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D736BA2-A1C5-4E52-A4D5-36FF04CF668A}" type="datetimeFigureOut">
              <a:rPr lang="ar-IQ" smtClean="0"/>
              <a:t>27/04/1440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3569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36BA2-A1C5-4E52-A4D5-36FF04CF668A}" type="datetimeFigureOut">
              <a:rPr lang="ar-IQ" smtClean="0"/>
              <a:t>27/04/1440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41869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258884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36BA2-A1C5-4E52-A4D5-36FF04CF668A}" type="datetimeFigureOut">
              <a:rPr lang="ar-IQ" smtClean="0"/>
              <a:t>27/04/1440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03D0B08-ADE6-4FFA-8DFB-7541257B4D82}" type="slidenum">
              <a:rPr lang="ar-IQ" smtClean="0"/>
              <a:t>‹#›</a:t>
            </a:fld>
            <a:endParaRPr lang="ar-IQ"/>
          </a:p>
        </p:txBody>
      </p:sp>
    </p:spTree>
    <p:extLst>
      <p:ext uri="{BB962C8B-B14F-4D97-AF65-F5344CB8AC3E}">
        <p14:creationId xmlns:p14="http://schemas.microsoft.com/office/powerpoint/2010/main" val="140881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36BA2-A1C5-4E52-A4D5-36FF04CF668A}" type="datetimeFigureOut">
              <a:rPr lang="ar-IQ" smtClean="0"/>
              <a:t>27/04/1440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3D0B08-ADE6-4FFA-8DFB-7541257B4D82}" type="slidenum">
              <a:rPr lang="ar-IQ" smtClean="0"/>
              <a:t>‹#›</a:t>
            </a:fld>
            <a:endParaRPr lang="ar-IQ"/>
          </a:p>
        </p:txBody>
      </p:sp>
    </p:spTree>
    <p:extLst>
      <p:ext uri="{BB962C8B-B14F-4D97-AF65-F5344CB8AC3E}">
        <p14:creationId xmlns:p14="http://schemas.microsoft.com/office/powerpoint/2010/main" val="133047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616"/>
            <a:ext cx="9144000" cy="7600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ar-IQ" dirty="0"/>
              <a:t> </a:t>
            </a:r>
            <a:r>
              <a:rPr lang="en-US" dirty="0"/>
              <a:t/>
            </a:r>
            <a:br>
              <a:rPr lang="en-US" dirty="0"/>
            </a:br>
            <a:r>
              <a:rPr lang="ar-IQ" b="1" dirty="0"/>
              <a:t>قواعد التدريب الرياضي</a:t>
            </a:r>
            <a:r>
              <a:rPr lang="en-US" dirty="0"/>
              <a:t/>
            </a:r>
            <a:br>
              <a:rPr lang="en-US" dirty="0"/>
            </a:br>
            <a:endParaRPr lang="ar-IQ" dirty="0">
              <a:solidFill>
                <a:srgbClr val="FF0000"/>
              </a:solidFill>
            </a:endParaRPr>
          </a:p>
        </p:txBody>
      </p:sp>
      <p:sp>
        <p:nvSpPr>
          <p:cNvPr id="3" name="عنصر نائب للمحتوى 2"/>
          <p:cNvSpPr>
            <a:spLocks noGrp="1"/>
          </p:cNvSpPr>
          <p:nvPr>
            <p:ph idx="1"/>
          </p:nvPr>
        </p:nvSpPr>
        <p:spPr>
          <a:xfrm>
            <a:off x="0" y="836712"/>
            <a:ext cx="9144000" cy="6021288"/>
          </a:xfrm>
        </p:spPr>
        <p:txBody>
          <a:bodyPr>
            <a:normAutofit/>
          </a:bodyPr>
          <a:lstStyle/>
          <a:p>
            <a:pPr marL="0" indent="0" algn="just">
              <a:buNone/>
            </a:pPr>
            <a:r>
              <a:rPr lang="ar-IQ" dirty="0"/>
              <a:t>ان التدريب الحديث يخضع الى مجموعة من قواعد اساسية  للنهوض بالعملية التدريبية  من خلال الاستخدام الامثل لها وبالشكل العلمي مع التأكيد على مراعات التسلسل المنطقي لهذه القواعد للنهوض بالعملية التدريبية وتهيئة الرياضي للمنافسات سوف نتطرق اليها بما يلي. </a:t>
            </a:r>
            <a:endParaRPr lang="en-US" dirty="0"/>
          </a:p>
          <a:p>
            <a:pPr marL="0" indent="0" algn="just">
              <a:buNone/>
            </a:pPr>
            <a:endParaRPr lang="ar-IQ" b="1" dirty="0">
              <a:solidFill>
                <a:srgbClr val="FFFF00"/>
              </a:solidFill>
            </a:endParaRPr>
          </a:p>
        </p:txBody>
      </p:sp>
    </p:spTree>
    <p:extLst>
      <p:ext uri="{BB962C8B-B14F-4D97-AF65-F5344CB8AC3E}">
        <p14:creationId xmlns:p14="http://schemas.microsoft.com/office/powerpoint/2010/main" val="2245068269"/>
      </p:ext>
    </p:extLst>
  </p:cSld>
  <p:clrMapOvr>
    <a:masterClrMapping/>
  </p:clrMapOvr>
  <mc:AlternateContent xmlns:mc="http://schemas.openxmlformats.org/markup-compatibility/2006" xmlns:p14="http://schemas.microsoft.com/office/powerpoint/2010/main">
    <mc:Choice Requires="p14">
      <p:transition spd="slow" p14:dur="1250">
        <p:cover dir="r"/>
      </p:transition>
    </mc:Choice>
    <mc:Fallback xmlns="">
      <p:transition spd="slow">
        <p:cover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Autofit/>
          </a:bodyPr>
          <a:lstStyle/>
          <a:p>
            <a:pPr lvl="0" algn="just"/>
            <a:r>
              <a:rPr lang="ar-IQ" sz="2400" b="1" u="sng" dirty="0"/>
              <a:t>قاعدة الاعداد العام </a:t>
            </a:r>
            <a:r>
              <a:rPr lang="ar-IQ" sz="2400" b="1" u="sng" dirty="0" smtClean="0"/>
              <a:t>والخاص</a:t>
            </a:r>
            <a:endParaRPr lang="ar-IQ" sz="2400" dirty="0" smtClean="0"/>
          </a:p>
          <a:p>
            <a:pPr marL="0" lvl="0" indent="0" algn="just">
              <a:buNone/>
            </a:pPr>
            <a:r>
              <a:rPr lang="ar-IQ" sz="2400" dirty="0" smtClean="0"/>
              <a:t>ان </a:t>
            </a:r>
            <a:r>
              <a:rPr lang="ar-IQ" sz="2400" dirty="0"/>
              <a:t>الاعداد العام يعني تطوير اللاعب وتكامله بدنيا وروحيا فعملية التقيد بهذا المبدأ يعتبر الاساس لوصول اللاعب او الفريق الى المراتب العليا, اي بمعنى هو عملية الاعداد للرياضي المنظم الذي يعتبر الحجر الاساس التي تعتمد عليه كل بطولة رياضية اي عبارة عن نمو وتطور الاجهزة الداخلية في جميع مراحل التدريب للوصول الى اعلى المستويات وبالتالي الحصول على نتائج رياضية عالية ومتقدمة مع التأكيد على مبدأ مراعات الفروق الفردية والبيولوجية والسيكولوجية اثناء عملية التدريب او التعليم اي بمعنى تطبيق منتظم لقاعدة الاعداد العام, ان الغرض من قاعدة الاعداد العام هو عملية تطوير عناصر اللياقة البدنية التي تعتبر الاساس بكل فعالية مثل( السرعة- القوة- التحمل- المرونة- الرشاقة) اما الاعداد الخاص يعني نوع النشاط الذي يمارس من اجل تنمية وتطوير هذا الاعداد بهدف الوصول للمستوى العالي اي عملية ربط الصفة البدنية مع المهارة الخاصة بالفعالية.</a:t>
            </a:r>
            <a:endParaRPr lang="en-US" sz="2400" dirty="0"/>
          </a:p>
          <a:p>
            <a:pPr lvl="0" algn="just"/>
            <a:r>
              <a:rPr lang="ar-IQ" sz="2400" b="1" u="sng" dirty="0"/>
              <a:t>قاعدة الانتظام بالتدريب</a:t>
            </a:r>
            <a:r>
              <a:rPr lang="ar-IQ" sz="2400" dirty="0"/>
              <a:t> </a:t>
            </a:r>
            <a:endParaRPr lang="ar-IQ" sz="2400" dirty="0" smtClean="0"/>
          </a:p>
          <a:p>
            <a:pPr lvl="0" algn="just"/>
            <a:r>
              <a:rPr lang="ar-IQ" sz="2400" dirty="0" smtClean="0"/>
              <a:t>ويقصد </a:t>
            </a:r>
            <a:r>
              <a:rPr lang="ar-IQ" sz="2400" dirty="0"/>
              <a:t>بها عملية تهيئة وتعويد الرياضي على الدوام المنتظم عند مزاولة برامج التدريب وحسب الخطة الموضوعة من قبل المدرب او القائمين على التدريب مع تطبيق الارشادات والتعليمات التي يطلبها المدرب وهنا تبدء عملية التكيف </a:t>
            </a:r>
            <a:r>
              <a:rPr lang="ar-IQ" sz="2400" dirty="0" err="1"/>
              <a:t>للاجهزة</a:t>
            </a:r>
            <a:r>
              <a:rPr lang="ar-IQ" sz="2400" dirty="0"/>
              <a:t> والاعضاء والانتظام في عملية تموجات الحمل التدريبي.</a:t>
            </a:r>
            <a:endParaRPr lang="en-US" sz="2400" dirty="0"/>
          </a:p>
          <a:p>
            <a:pPr marL="0" indent="0" algn="just">
              <a:buNone/>
            </a:pPr>
            <a:endParaRPr lang="ar-IQ" sz="1800" b="1" dirty="0" smtClean="0">
              <a:solidFill>
                <a:srgbClr val="FF0000"/>
              </a:solidFill>
            </a:endParaRPr>
          </a:p>
        </p:txBody>
      </p:sp>
    </p:spTree>
    <p:extLst>
      <p:ext uri="{BB962C8B-B14F-4D97-AF65-F5344CB8AC3E}">
        <p14:creationId xmlns:p14="http://schemas.microsoft.com/office/powerpoint/2010/main" val="38716457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144000" cy="6741368"/>
          </a:xfrm>
        </p:spPr>
        <p:txBody>
          <a:bodyPr>
            <a:normAutofit/>
          </a:bodyPr>
          <a:lstStyle/>
          <a:p>
            <a:pPr lvl="0"/>
            <a:r>
              <a:rPr lang="ar-IQ" b="1" u="sng" dirty="0"/>
              <a:t>قاعدة الاستمرارية بالتدريب</a:t>
            </a:r>
            <a:r>
              <a:rPr lang="ar-IQ" u="sng" dirty="0"/>
              <a:t> </a:t>
            </a:r>
            <a:r>
              <a:rPr lang="ar-IQ" dirty="0"/>
              <a:t>ان عملية التواصل والاستمرار بالتدريب يعمل على اثارة قوية ومنتظمة وسريعة لعملية الترابط والتكامل في المراكز الحركية وبين الاجهزة الداخلية والحواس والجهاز الحركي بعد ان تسير وفق خطة موضوعة بشكل علمي ودقيق للنهوض بواقع التدريب الرياضي.</a:t>
            </a:r>
            <a:endParaRPr lang="en-US" dirty="0"/>
          </a:p>
          <a:p>
            <a:pPr lvl="0"/>
            <a:r>
              <a:rPr lang="ar-IQ" b="1" u="sng" dirty="0"/>
              <a:t>قاعدة المقايسة بالتدريب</a:t>
            </a:r>
            <a:r>
              <a:rPr lang="ar-IQ" u="sng" dirty="0"/>
              <a:t> </a:t>
            </a:r>
            <a:r>
              <a:rPr lang="ar-IQ" dirty="0"/>
              <a:t>تعني عملية  معرفة مدى التطور لقدرات الانسان البدنية </a:t>
            </a:r>
            <a:r>
              <a:rPr lang="ar-IQ" dirty="0" err="1"/>
              <a:t>والمهارية</a:t>
            </a:r>
            <a:r>
              <a:rPr lang="ar-IQ" dirty="0"/>
              <a:t> والنفسية والوظيفية من خلال نتائج الاختبارات التي حصل عليها الرياضي والكشف عن نقاط القوة والضعف في الجوانب البدنية </a:t>
            </a:r>
            <a:r>
              <a:rPr lang="ar-IQ" dirty="0" err="1"/>
              <a:t>والمهارية</a:t>
            </a:r>
            <a:r>
              <a:rPr lang="ar-IQ" dirty="0"/>
              <a:t> والحركية.</a:t>
            </a:r>
            <a:endParaRPr lang="en-US" dirty="0"/>
          </a:p>
          <a:p>
            <a:pPr lvl="0"/>
            <a:r>
              <a:rPr lang="ar-IQ" b="1" u="sng" dirty="0"/>
              <a:t>قاعدة المعرفة بالتدريب</a:t>
            </a:r>
            <a:r>
              <a:rPr lang="ar-IQ" u="sng" dirty="0"/>
              <a:t> </a:t>
            </a:r>
            <a:r>
              <a:rPr lang="ar-IQ" dirty="0"/>
              <a:t> تعني هي عملية فهم وادراك جوهر الوحدة التدريبية وغرضها وهدفها ومدى فائدتها </a:t>
            </a:r>
            <a:r>
              <a:rPr lang="ar-IQ" dirty="0" err="1"/>
              <a:t>وماهو</a:t>
            </a:r>
            <a:r>
              <a:rPr lang="ar-IQ" dirty="0"/>
              <a:t> تأثيرها على الجانب البدني </a:t>
            </a:r>
            <a:r>
              <a:rPr lang="ar-IQ" dirty="0" err="1"/>
              <a:t>والمهاري</a:t>
            </a:r>
            <a:r>
              <a:rPr lang="ar-IQ" dirty="0"/>
              <a:t> لكل نوع من التمرينات اي بمعنى فهم وادراك وظيفة وهدف التدريب .</a:t>
            </a:r>
            <a:endParaRPr lang="en-US" dirty="0"/>
          </a:p>
          <a:p>
            <a:pPr marL="0" indent="0" algn="just">
              <a:buNone/>
            </a:pPr>
            <a:endParaRPr lang="en-US" dirty="0"/>
          </a:p>
        </p:txBody>
      </p:sp>
    </p:spTree>
    <p:extLst>
      <p:ext uri="{BB962C8B-B14F-4D97-AF65-F5344CB8AC3E}">
        <p14:creationId xmlns:p14="http://schemas.microsoft.com/office/powerpoint/2010/main" val="1993501765"/>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363272" cy="7029400"/>
          </a:xfrm>
        </p:spPr>
        <p:txBody>
          <a:bodyPr>
            <a:normAutofit fontScale="90000"/>
          </a:bodyPr>
          <a:lstStyle/>
          <a:p>
            <a:pPr lvl="0" algn="r"/>
            <a:r>
              <a:rPr lang="ar-IQ" sz="2700" b="1" u="sng" dirty="0" smtClean="0"/>
              <a:t/>
            </a:r>
            <a:br>
              <a:rPr lang="ar-IQ" sz="2700" b="1" u="sng" dirty="0" smtClean="0"/>
            </a:br>
            <a:r>
              <a:rPr lang="ar-IQ" sz="2700" b="1" u="sng" dirty="0"/>
              <a:t/>
            </a:r>
            <a:br>
              <a:rPr lang="ar-IQ" sz="2700" b="1" u="sng" dirty="0"/>
            </a:br>
            <a:r>
              <a:rPr lang="ar-IQ" sz="2700" b="1" u="sng" dirty="0" smtClean="0"/>
              <a:t/>
            </a:r>
            <a:br>
              <a:rPr lang="ar-IQ" sz="2700" b="1" u="sng" dirty="0" smtClean="0"/>
            </a:br>
            <a:r>
              <a:rPr lang="ar-IQ" sz="2700" b="1" u="sng" dirty="0" smtClean="0"/>
              <a:t>قاعدة </a:t>
            </a:r>
            <a:r>
              <a:rPr lang="ar-IQ" sz="2700" b="1" u="sng" dirty="0"/>
              <a:t>الوضوح </a:t>
            </a:r>
            <a:r>
              <a:rPr lang="ar-IQ" sz="2700" b="1" u="sng" dirty="0" smtClean="0"/>
              <a:t>بالتدريب</a:t>
            </a:r>
            <a:br>
              <a:rPr lang="ar-IQ" sz="2700" b="1" u="sng" dirty="0" smtClean="0"/>
            </a:br>
            <a:r>
              <a:rPr lang="ar-IQ" sz="2700" u="sng" dirty="0" smtClean="0"/>
              <a:t> </a:t>
            </a:r>
            <a:br>
              <a:rPr lang="ar-IQ" sz="2700" u="sng" dirty="0" smtClean="0"/>
            </a:br>
            <a:r>
              <a:rPr lang="ar-IQ" sz="2700" dirty="0" smtClean="0"/>
              <a:t>يقصد </a:t>
            </a:r>
            <a:r>
              <a:rPr lang="ar-IQ" sz="2700" dirty="0"/>
              <a:t>بها المعرفة العلمية </a:t>
            </a:r>
            <a:r>
              <a:rPr lang="ar-IQ" sz="2700" dirty="0" err="1"/>
              <a:t>للادراك</a:t>
            </a:r>
            <a:r>
              <a:rPr lang="ar-IQ" sz="2700" dirty="0"/>
              <a:t> والقدرة </a:t>
            </a:r>
            <a:r>
              <a:rPr lang="ar-IQ" sz="2700" dirty="0" err="1"/>
              <a:t>المهارية</a:t>
            </a:r>
            <a:r>
              <a:rPr lang="ar-IQ" sz="2700" dirty="0"/>
              <a:t> والحركية, تطوير انتباه وادراك التمرين عند مشاهدته الحركات والمهارات التي تؤدى مع تصور الفكرة من التدريب بشكل صحيح وواضح.</a:t>
            </a:r>
            <a:r>
              <a:rPr lang="en-US" sz="2700" dirty="0"/>
              <a:t/>
            </a:r>
            <a:br>
              <a:rPr lang="en-US" sz="2700" dirty="0"/>
            </a:br>
            <a:r>
              <a:rPr lang="ar-IQ" sz="2700" b="1" u="sng" dirty="0"/>
              <a:t>قاعدة التدرج بالتدريب</a:t>
            </a:r>
            <a:r>
              <a:rPr lang="ar-IQ" sz="2700" dirty="0"/>
              <a:t> </a:t>
            </a:r>
            <a:r>
              <a:rPr lang="ar-IQ" sz="2700" dirty="0" smtClean="0"/>
              <a:t/>
            </a:r>
            <a:br>
              <a:rPr lang="ar-IQ" sz="2700" dirty="0" smtClean="0"/>
            </a:br>
            <a:r>
              <a:rPr lang="ar-IQ" sz="2700" dirty="0" smtClean="0"/>
              <a:t>من </a:t>
            </a:r>
            <a:r>
              <a:rPr lang="ar-IQ" sz="2700" dirty="0"/>
              <a:t>الواضح والمعروف في التدريب الرياضي ان كل زيادة في </a:t>
            </a:r>
            <a:r>
              <a:rPr lang="ar-IQ" sz="2700" dirty="0" err="1"/>
              <a:t>مبدء</a:t>
            </a:r>
            <a:r>
              <a:rPr lang="ar-IQ" sz="2700" dirty="0"/>
              <a:t> الشدة والحجم تقابلها زيادة اخرى في القدرات الوظيفية </a:t>
            </a:r>
            <a:r>
              <a:rPr lang="ar-IQ" sz="2700" dirty="0" err="1"/>
              <a:t>للاجهزة</a:t>
            </a:r>
            <a:r>
              <a:rPr lang="ar-IQ" sz="2700" dirty="0"/>
              <a:t> الداخلية والاعضاء , اذ تؤكد نظريات التدريب الرياضي الحديث ان عملية التدريب يجب ان تبدء من السهل الى الصعب وان تكون هناك فترات راحة بين التدريب (بين كل تمرين واخر- او مجموعة واخرى) وان عملية التدرج يجب ان تكون حسب خصوصية ومرحلة وفترة التدريب.</a:t>
            </a:r>
            <a:r>
              <a:rPr lang="en-US" sz="2700" dirty="0"/>
              <a:t/>
            </a:r>
            <a:br>
              <a:rPr lang="en-US" sz="2700" dirty="0"/>
            </a:br>
            <a:r>
              <a:rPr lang="ar-IQ" sz="2700" b="1" u="sng" dirty="0"/>
              <a:t>قاعدة التنويع والتغيير بالتدريب</a:t>
            </a:r>
            <a:r>
              <a:rPr lang="ar-IQ" sz="2700" u="sng" dirty="0"/>
              <a:t> </a:t>
            </a:r>
            <a:r>
              <a:rPr lang="ar-IQ" sz="2700" u="sng" dirty="0" smtClean="0"/>
              <a:t/>
            </a:r>
            <a:br>
              <a:rPr lang="ar-IQ" sz="2700" u="sng" dirty="0" smtClean="0"/>
            </a:br>
            <a:r>
              <a:rPr lang="ar-IQ" sz="2700" dirty="0" smtClean="0"/>
              <a:t>ان </a:t>
            </a:r>
            <a:r>
              <a:rPr lang="ar-IQ" sz="2700" dirty="0"/>
              <a:t>برامج ومناهج التدريب يجب ان تكون متنوعة وبديلة في الفعاليات المختلفة  اي بمعنى عند اعطاء تمرينات قوة يجب ان تكون هناك راحة (استرخاء) مع زيادة الرغبة والتشويق مع ازالة عامل الخوف والقلق وتنمية الثقة بالنفس واكتساب الشجاعة مع بث روح حب التعامل مع الزميل والجماعة .</a:t>
            </a:r>
            <a:r>
              <a:rPr lang="en-US" sz="8000" dirty="0"/>
              <a:t/>
            </a:r>
            <a:br>
              <a:rPr lang="en-US" sz="8000" dirty="0"/>
            </a:br>
            <a:endParaRPr lang="ar-IQ" sz="8000" b="1" dirty="0">
              <a:solidFill>
                <a:srgbClr val="FF0000"/>
              </a:solidFill>
            </a:endParaRPr>
          </a:p>
        </p:txBody>
      </p:sp>
    </p:spTree>
    <p:extLst>
      <p:ext uri="{BB962C8B-B14F-4D97-AF65-F5344CB8AC3E}">
        <p14:creationId xmlns:p14="http://schemas.microsoft.com/office/powerpoint/2010/main" val="286109657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3477875"/>
          </a:xfrm>
          <a:prstGeom prst="rect">
            <a:avLst/>
          </a:prstGeom>
        </p:spPr>
        <p:txBody>
          <a:bodyPr>
            <a:spAutoFit/>
          </a:bodyPr>
          <a:lstStyle/>
          <a:p>
            <a:pPr lvl="0" algn="just"/>
            <a:r>
              <a:rPr lang="ar-IQ" sz="2000" b="1" dirty="0"/>
              <a:t>قاعدة التكرار والاعادة بالتدريب</a:t>
            </a:r>
            <a:r>
              <a:rPr lang="ar-IQ" sz="2000" dirty="0"/>
              <a:t> ويقصد بهذا المبدئ هو عملية تكرار التمرين لعدة مرات(الجانب </a:t>
            </a:r>
            <a:r>
              <a:rPr lang="ar-IQ" sz="2000" dirty="0" err="1"/>
              <a:t>المهاري</a:t>
            </a:r>
            <a:r>
              <a:rPr lang="ar-IQ" sz="2000" dirty="0"/>
              <a:t> والبدني) اثناء الوحدة التدريبية على سبيل المثال المهارات الاساسية يجب ان تعطى في كل وحدة تدريبية مع ربطها بصفة بدنية او مهارة اخرى وفق  </a:t>
            </a:r>
            <a:r>
              <a:rPr lang="ar-IQ" sz="2000" dirty="0" err="1"/>
              <a:t>مبدء</a:t>
            </a:r>
            <a:r>
              <a:rPr lang="ar-IQ" sz="2000" dirty="0"/>
              <a:t> الخطة الموضوعة من قبل المدرب.</a:t>
            </a:r>
            <a:endParaRPr lang="en-US" sz="2000" dirty="0"/>
          </a:p>
          <a:p>
            <a:pPr algn="just"/>
            <a:r>
              <a:rPr lang="ar-IQ" sz="2000" dirty="0"/>
              <a:t>10  </a:t>
            </a:r>
            <a:r>
              <a:rPr lang="ar-IQ" sz="2000" b="1" dirty="0"/>
              <a:t>قاعدة التدريب الفردي والجماعي</a:t>
            </a:r>
            <a:r>
              <a:rPr lang="ar-IQ" sz="2000" dirty="0"/>
              <a:t> في هذه القاعدة من الممكن ان يتم من قبل المدرب اعطاء الرياضي تمرينات فردية يؤديها بمفرده وكذلك من الممكن ان يتم اعطاء تمرين جماعي وخاصة عندما تكون هناك تكتيك يشترك </a:t>
            </a:r>
            <a:r>
              <a:rPr lang="ar-IQ" sz="2000" dirty="0" err="1"/>
              <a:t>فية</a:t>
            </a:r>
            <a:r>
              <a:rPr lang="ar-IQ" sz="2000" dirty="0"/>
              <a:t> اكثر من لاعبين او اربع او المجموعة.</a:t>
            </a:r>
            <a:endParaRPr lang="en-US" sz="2000" dirty="0"/>
          </a:p>
        </p:txBody>
      </p:sp>
    </p:spTree>
    <p:extLst>
      <p:ext uri="{BB962C8B-B14F-4D97-AF65-F5344CB8AC3E}">
        <p14:creationId xmlns:p14="http://schemas.microsoft.com/office/powerpoint/2010/main" val="118724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61492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422</Words>
  <Application>Microsoft Office PowerPoint</Application>
  <PresentationFormat>عرض على الشاشة (3:4)‏</PresentationFormat>
  <Paragraphs>12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  قواعد التدريب الرياضي </vt:lpstr>
      <vt:lpstr>عرض تقديمي في PowerPoint</vt:lpstr>
      <vt:lpstr>عرض تقديمي في PowerPoint</vt:lpstr>
      <vt:lpstr>   قاعدة الوضوح بالتدريب   يقصد بها المعرفة العلمية للادراك والقدرة المهارية والحركية, تطوير انتباه وادراك التمرين عند مشاهدته الحركات والمهارات التي تؤدى مع تصور الفكرة من التدريب بشكل صحيح وواضح. قاعدة التدرج بالتدريب  من الواضح والمعروف في التدريب الرياضي ان كل زيادة في مبدء الشدة والحجم تقابلها زيادة اخرى في القدرات الوظيفية للاجهزة الداخلية والاعضاء , اذ تؤكد نظريات التدريب الرياضي الحديث ان عملية التدريب يجب ان تبدء من السهل الى الصعب وان تكون هناك فترات راحة بين التدريب (بين كل تمرين واخر- او مجموعة واخرى) وان عملية التدرج يجب ان تكون حسب خصوصية ومرحلة وفترة التدريب. قاعدة التنويع والتغيير بالتدريب  ان برامج ومناهج التدريب يجب ان تكون متنوعة وبديلة في الفعاليات المختلفة  اي بمعنى عند اعطاء تمرينات قوة يجب ان تكون هناك راحة (استرخاء) مع زيادة الرغبة والتشويق مع ازالة عامل الخوف والقلق وتنمية الثقة بالنفس واكتساب الشجاعة مع بث روح حب التعامل مع الزميل والجماعة .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التربية الرياضية الدراسات العليا/الدكتوراه</dc:title>
  <dc:creator>DR.Ahmed Saker 2O11</dc:creator>
  <cp:lastModifiedBy>Dr. Adel</cp:lastModifiedBy>
  <cp:revision>59</cp:revision>
  <dcterms:created xsi:type="dcterms:W3CDTF">2014-01-23T02:24:09Z</dcterms:created>
  <dcterms:modified xsi:type="dcterms:W3CDTF">2019-01-04T18:31:04Z</dcterms:modified>
</cp:coreProperties>
</file>